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276" r:id="rId4"/>
    <p:sldId id="428" r:id="rId5"/>
    <p:sldId id="429" r:id="rId6"/>
    <p:sldId id="353" r:id="rId7"/>
    <p:sldId id="395" r:id="rId8"/>
    <p:sldId id="426" r:id="rId9"/>
    <p:sldId id="397" r:id="rId10"/>
    <p:sldId id="430" r:id="rId11"/>
    <p:sldId id="402" r:id="rId12"/>
    <p:sldId id="403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31" r:id="rId26"/>
    <p:sldId id="419" r:id="rId27"/>
    <p:sldId id="432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9140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8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8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463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2/Web-Services-and-Cloud-Mar-20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web-api/overview/older-versions/build-restful-apis-with-aspnet-web-api" TargetMode="External"/><Relationship Id="rId2" Type="http://schemas.openxmlformats.org/officeDocument/2006/relationships/hyperlink" Target="http://www.asp.net/web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sdn.microsoft.com/en-us/evalcenter/dn434042.aspx" TargetMode="External"/><Relationship Id="rId4" Type="http://schemas.openxmlformats.org/officeDocument/2006/relationships/hyperlink" Target="http://www.microsoft.com/en-us/server-cloud/products/sql-server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web-services-and-cloud/" TargetMode="External"/><Relationship Id="rId21" Type="http://schemas.openxmlformats.org/officeDocument/2006/relationships/image" Target="../media/image58.png"/><Relationship Id="rId7" Type="http://schemas.openxmlformats.org/officeDocument/2006/relationships/image" Target="../media/image5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jpeg"/><Relationship Id="rId15" Type="http://schemas.openxmlformats.org/officeDocument/2006/relationships/image" Target="../media/image1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softwaregroup-bg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luxoft.com/bulgari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990600"/>
            <a:ext cx="63917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Services and Cloud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2154171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Web Services &amp; Cloud Course Program, 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6" descr="https://encrypted-tbn3.gstatic.com/images?q=tbn:ANd9GcRIiqaXvZovKsLxQJLKo2eq1sINLHM3XDvBxYn-DWg_7wEtVZd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881077"/>
            <a:ext cx="3581400" cy="2367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8349" y="4051691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81372" y="3930255"/>
            <a:ext cx="203587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Services 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Cloud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Services and Cloud: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Lectures: 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40</a:t>
            </a:r>
            <a:r>
              <a:rPr lang="en-US" sz="3600" dirty="0" smtClean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Teamwork project: ~ 10-20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April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19 April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Services and Cloud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14" y="1873066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97" y="41142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Web Services and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86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Practical Exam –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8</a:t>
            </a:r>
            <a:r>
              <a:rPr lang="bg-BG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%</a:t>
            </a:r>
          </a:p>
          <a:p>
            <a:r>
              <a:rPr lang="en-US" sz="3600" dirty="0" smtClean="0"/>
              <a:t>Teamwork Project – 10%</a:t>
            </a:r>
            <a:endParaRPr lang="en-US" sz="3400" dirty="0" smtClean="0"/>
          </a:p>
          <a:p>
            <a:r>
              <a:rPr lang="en-US" sz="3600" dirty="0" smtClean="0"/>
              <a:t>Homework </a:t>
            </a:r>
            <a:r>
              <a:rPr lang="en-US" sz="3600" dirty="0"/>
              <a:t>+ </a:t>
            </a:r>
            <a:r>
              <a:rPr lang="en-US" sz="3600" dirty="0" smtClean="0"/>
              <a:t>Evaluation –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/>
              <a:t>% </a:t>
            </a:r>
            <a:r>
              <a:rPr lang="en-US" sz="3600" dirty="0"/>
              <a:t>+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/>
              <a:t>%</a:t>
            </a:r>
            <a:endParaRPr lang="bg-BG" sz="3600" dirty="0" smtClean="0"/>
          </a:p>
          <a:p>
            <a:r>
              <a:rPr lang="en-US" sz="3600" dirty="0" smtClean="0"/>
              <a:t>Presence in class: 5% (onsite students only)</a:t>
            </a:r>
            <a:endParaRPr lang="en-US" sz="3600" dirty="0"/>
          </a:p>
          <a:p>
            <a:r>
              <a:rPr lang="en-US" sz="3600" dirty="0" smtClean="0"/>
              <a:t>Bonuses: up to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/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"WS and Cloud"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3434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Web Services &amp; Cloud Practical Exam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Design a RESTful web service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with ASP.NET Web API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description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of the service endpoints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tests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Sample unit tests for each service endpoint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services will be evaluated against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more detailed unit tests, covering all cases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evaluate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8812" y="2075000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0612" y="2986879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38769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38814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504949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742949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212" y="723898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9062" y="895348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79" y="41148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3691353" y="1153675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WS &amp; Cloud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softuni.bg/trainings/22/Web-Services-and-Cloud-Mar-2015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39" y="4097160"/>
            <a:ext cx="3523878" cy="2202424"/>
          </a:xfrm>
          <a:prstGeom prst="rect">
            <a:avLst/>
          </a:prstGeom>
        </p:spPr>
      </p:pic>
      <p:pic>
        <p:nvPicPr>
          <p:cNvPr id="1026" name="Picture 2" descr="http://maxoffsky.com/word/wp-content/uploads/2012/11/RESTful-API-design-620x26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12" y="1023703"/>
            <a:ext cx="5078021" cy="215406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440" y="2063207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Applications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Web API Official Tutorials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www.asp.net/web-api</a:t>
            </a:r>
            <a:endParaRPr lang="en-US" dirty="0" smtClean="0"/>
          </a:p>
          <a:p>
            <a:r>
              <a:rPr lang="en-US" dirty="0"/>
              <a:t>Build RESTful API's with ASP.NET Web </a:t>
            </a:r>
            <a:r>
              <a:rPr lang="en-US" dirty="0" smtClean="0"/>
              <a:t>API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www.asp.net/web-api/overview/older-versions/build-restful-apis-with-aspnet-web-api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 smtClean="0"/>
              <a:t>Web Services and Cloud – Additional Resources</a:t>
            </a:r>
            <a:endParaRPr lang="en-US" sz="3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34" y="4191000"/>
            <a:ext cx="3523878" cy="22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hlinkClick r:id="rId3"/>
              </a:rPr>
              <a:t>Visual Studio Community </a:t>
            </a:r>
            <a:r>
              <a:rPr lang="en-US" dirty="0" smtClean="0">
                <a:hlinkClick r:id="rId3"/>
              </a:rPr>
              <a:t>2013</a:t>
            </a:r>
            <a:endParaRPr lang="en-US" dirty="0" smtClean="0"/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Microsoft </a:t>
            </a:r>
            <a:r>
              <a:rPr lang="en-US" dirty="0" smtClean="0">
                <a:hlinkClick r:id="rId4"/>
              </a:rPr>
              <a:t>SQL Server 2014 </a:t>
            </a:r>
            <a:r>
              <a:rPr lang="en-US" dirty="0" smtClean="0"/>
              <a:t>(Express or Standard </a:t>
            </a:r>
            <a:r>
              <a:rPr lang="en-US" dirty="0"/>
              <a:t>Edition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+ </a:t>
            </a:r>
            <a:r>
              <a:rPr lang="en-US" dirty="0">
                <a:hlinkClick r:id="rId5"/>
              </a:rPr>
              <a:t>SQL Server Management Studio </a:t>
            </a:r>
            <a:r>
              <a:rPr lang="en-US" dirty="0" smtClean="0">
                <a:hlinkClick r:id="rId5"/>
              </a:rPr>
              <a:t>2014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/>
              <a:t>SQL Server </a:t>
            </a:r>
            <a:r>
              <a:rPr lang="en-US" dirty="0" smtClean="0"/>
              <a:t>2012 may work as well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Postman REST Client</a:t>
            </a:r>
          </a:p>
          <a:p>
            <a:pPr>
              <a:lnSpc>
                <a:spcPct val="110000"/>
              </a:lnSpc>
            </a:pPr>
            <a:r>
              <a:rPr lang="en-US" dirty="0"/>
              <a:t>Azure Tools for Microsoft Visual Studio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https://softuni.bg/courses/web-services-and-cloud/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4" y="117000"/>
            <a:ext cx="11163397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Database Applications </a:t>
            </a:r>
            <a:r>
              <a:rPr lang="en-US" dirty="0"/>
              <a:t>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99119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oundRect">
            <a:avLst>
              <a:gd name="adj" fmla="val 295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oundRect">
            <a:avLst>
              <a:gd name="adj" fmla="val 2953"/>
            </a:avLst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0"/>
            <a:ext cx="5257801" cy="1014301"/>
          </a:xfrm>
          <a:prstGeom prst="roundRect">
            <a:avLst>
              <a:gd name="adj" fmla="val 2953"/>
            </a:avLst>
          </a:prstGeom>
        </p:spPr>
      </p:pic>
      <p:pic>
        <p:nvPicPr>
          <p:cNvPr id="10" name="Picture 9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5521" y="4978370"/>
            <a:ext cx="1876053" cy="1013896"/>
          </a:xfrm>
          <a:prstGeom prst="roundRect">
            <a:avLst>
              <a:gd name="adj" fmla="val 2953"/>
            </a:avLst>
          </a:prstGeom>
        </p:spPr>
      </p:pic>
      <p:pic>
        <p:nvPicPr>
          <p:cNvPr id="11" name="Picture 10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5400" y="4978370"/>
            <a:ext cx="3296811" cy="1017154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61550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4495558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254" y="4563622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3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Services and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Web Services Overview – SOA, SOAP, WSDL, REST, …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ASP.NET Web API – REST Services with C# and .NET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ASP.NET Web API Architecture – Workshop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Consuming Services with C#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Lab – Creating REST API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Cloud Technologies and Platforms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Course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4191000"/>
            <a:ext cx="3523878" cy="22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Deployment of REST Services in Cloud (Azure)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</a:t>
            </a:r>
            <a:r>
              <a:rPr lang="en-US" dirty="0" smtClean="0"/>
              <a:t>Apps – Course Program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56" y="3352800"/>
            <a:ext cx="40224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  <a:endParaRPr lang="en-US" sz="3400" b="1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</a:t>
            </a:r>
            <a:r>
              <a:rPr lang="en-US" sz="3200" dirty="0" smtClean="0"/>
              <a:t>)</a:t>
            </a:r>
            <a:endParaRPr lang="en-US" sz="3200" b="1" noProof="1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Nikolay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Bankin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Software Engineer at </a:t>
            </a:r>
            <a:r>
              <a:rPr lang="en-US" noProof="1" smtClean="0"/>
              <a:t>Obecto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Top </a:t>
            </a:r>
            <a:r>
              <a:rPr lang="en-US" dirty="0"/>
              <a:t>performing student from the </a:t>
            </a:r>
            <a:r>
              <a:rPr lang="en-US" noProof="1" smtClean="0"/>
              <a:t>Software University (2014)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5796" y="4114800"/>
            <a:ext cx="1806916" cy="21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_rusen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95" y="1524001"/>
            <a:ext cx="180691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5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909</Words>
  <Application>Microsoft Office PowerPoint</Application>
  <PresentationFormat>Custom</PresentationFormat>
  <Paragraphs>199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Web Services and Cloud</vt:lpstr>
      <vt:lpstr>Table of Contents</vt:lpstr>
      <vt:lpstr>SoftUni Diamond Partners</vt:lpstr>
      <vt:lpstr>SoftUni: Levels, Modules, Schedule</vt:lpstr>
      <vt:lpstr>Web Services and Cloud</vt:lpstr>
      <vt:lpstr>Course Program</vt:lpstr>
      <vt:lpstr>Database Apps – Course Program (2)</vt:lpstr>
      <vt:lpstr>The Trainers Team</vt:lpstr>
      <vt:lpstr>Trainers Team</vt:lpstr>
      <vt:lpstr>Web Services and Cloud: More Details </vt:lpstr>
      <vt:lpstr>Training Duration – Web Services and Cloud</vt:lpstr>
      <vt:lpstr>Why English?</vt:lpstr>
      <vt:lpstr>Web Services and Cloud</vt:lpstr>
      <vt:lpstr>Scoring System for the "WS and Cloud"</vt:lpstr>
      <vt:lpstr>The Practical Exam</vt:lpstr>
      <vt:lpstr>Homework Assignments</vt:lpstr>
      <vt:lpstr>Homework Peer Reviews</vt:lpstr>
      <vt:lpstr>Resources</vt:lpstr>
      <vt:lpstr>Course Web Site &amp; Forums</vt:lpstr>
      <vt:lpstr>Database Applications Slides and Videos</vt:lpstr>
      <vt:lpstr>Web Services and Cloud – Additional Resources</vt:lpstr>
      <vt:lpstr>Software University Learning System (SULS)</vt:lpstr>
      <vt:lpstr>Recommended Software</vt:lpstr>
      <vt:lpstr>Database Applications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Services and Cloud - Course Introduction</dc:title>
  <dc:subject>Software Development Course</dc:subject>
  <dc:creator/>
  <cp:keywords>Web Services, SOA,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2015-08-10T09:42:59Z</dcterms:modified>
  <cp:category>Web Services, SOA,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